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5"/>
  </p:handoutMasterIdLst>
  <p:sldIdLst>
    <p:sldId id="256" r:id="rId2"/>
    <p:sldId id="257" r:id="rId3"/>
    <p:sldId id="268" r:id="rId4"/>
    <p:sldId id="258" r:id="rId5"/>
    <p:sldId id="259" r:id="rId6"/>
    <p:sldId id="267" r:id="rId7"/>
    <p:sldId id="260" r:id="rId8"/>
    <p:sldId id="261" r:id="rId9"/>
    <p:sldId id="262" r:id="rId10"/>
    <p:sldId id="263" r:id="rId11"/>
    <p:sldId id="264" r:id="rId12"/>
    <p:sldId id="265" r:id="rId13"/>
    <p:sldId id="266" r:id="rId1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0" d="100"/>
          <a:sy n="100" d="100"/>
        </p:scale>
        <p:origin x="-1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331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331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B6C703D-AD92-4122-A33B-5FB5EC66E171}"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682721F-B80E-4722-9AA2-A14691C460B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A52FD75-840B-4F1F-B6BE-1B847F4E7A2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50FAEC5-7CEA-4A54-B9C3-FBFA41E8946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0AE15B1-FD40-48C4-A3F3-7265D430B6D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238B2C2-EA90-4AA8-B91D-DEFFF73C065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B9BC827-AFD2-408A-B1F7-4BAC0DBEC58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9E4926E9-8679-4E54-9F19-8E4A28A85BC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2CA5DD6-F52A-45B0-ACE8-D9EE38D7C66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CE3EB80-51CB-415B-B2B5-3DE00EC78BF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ECC5CF-B9FD-4E77-86D1-383A35B6FEC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E824000-49ED-4EFA-AA2C-199D355EEF4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9462AB2-9573-4F98-9E64-AFDF8005F23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noChangeArrowheads="1"/>
          </p:cNvSpPr>
          <p:nvPr>
            <p:ph type="ctrTitle"/>
          </p:nvPr>
        </p:nvSpPr>
        <p:spPr>
          <a:xfrm>
            <a:off x="609600" y="457200"/>
            <a:ext cx="7848600" cy="3143250"/>
          </a:xfrm>
        </p:spPr>
        <p:txBody>
          <a:bodyPr/>
          <a:lstStyle/>
          <a:p>
            <a:pPr eaLnBrk="1" hangingPunct="1"/>
            <a:r>
              <a:rPr lang="en-US" sz="4000" b="1" smtClean="0"/>
              <a:t>A New Launcher for University Sounding Rockets</a:t>
            </a:r>
            <a:r>
              <a:rPr lang="en-US" sz="4000" smtClean="0"/>
              <a:t/>
            </a:r>
            <a:br>
              <a:rPr lang="en-US" sz="4000" smtClean="0"/>
            </a:br>
            <a:endParaRPr lang="en-US" sz="4000" smtClean="0"/>
          </a:p>
        </p:txBody>
      </p:sp>
      <p:sp>
        <p:nvSpPr>
          <p:cNvPr id="14338" name="Rectangle 3"/>
          <p:cNvSpPr>
            <a:spLocks noGrp="1" noChangeArrowheads="1"/>
          </p:cNvSpPr>
          <p:nvPr>
            <p:ph type="subTitle" idx="1"/>
          </p:nvPr>
        </p:nvSpPr>
        <p:spPr>
          <a:xfrm>
            <a:off x="1371600" y="3505200"/>
            <a:ext cx="6400800" cy="2133600"/>
          </a:xfrm>
        </p:spPr>
        <p:txBody>
          <a:bodyPr/>
          <a:lstStyle/>
          <a:p>
            <a:pPr eaLnBrk="1" hangingPunct="1">
              <a:lnSpc>
                <a:spcPct val="90000"/>
              </a:lnSpc>
            </a:pPr>
            <a:endParaRPr lang="en-US" sz="1600" smtClean="0"/>
          </a:p>
          <a:p>
            <a:pPr eaLnBrk="1" hangingPunct="1">
              <a:lnSpc>
                <a:spcPct val="90000"/>
              </a:lnSpc>
            </a:pPr>
            <a:endParaRPr lang="en-US" sz="1600" smtClean="0"/>
          </a:p>
          <a:p>
            <a:pPr eaLnBrk="1" hangingPunct="1">
              <a:lnSpc>
                <a:spcPct val="90000"/>
              </a:lnSpc>
            </a:pPr>
            <a:r>
              <a:rPr lang="en-US" sz="2000" smtClean="0"/>
              <a:t>Fernando Calderon, Abd Al Chamas,Thomas Wilson, </a:t>
            </a:r>
          </a:p>
          <a:p>
            <a:pPr eaLnBrk="1" hangingPunct="1">
              <a:lnSpc>
                <a:spcPct val="90000"/>
              </a:lnSpc>
            </a:pPr>
            <a:r>
              <a:rPr lang="en-US" sz="2000" smtClean="0"/>
              <a:t>Adam Vore &amp; Berton Vite</a:t>
            </a:r>
            <a:br>
              <a:rPr lang="en-US" sz="2000" smtClean="0"/>
            </a:br>
            <a:endParaRPr lang="en-US" sz="2000" smtClean="0"/>
          </a:p>
          <a:p>
            <a:pPr eaLnBrk="1" hangingPunct="1">
              <a:lnSpc>
                <a:spcPct val="90000"/>
              </a:lnSpc>
            </a:pPr>
            <a:r>
              <a:rPr lang="en-US" sz="1600" smtClean="0"/>
              <a:t>Department of Mechanical and Aerospace  Engineering</a:t>
            </a:r>
          </a:p>
          <a:p>
            <a:pPr eaLnBrk="1" hangingPunct="1">
              <a:lnSpc>
                <a:spcPct val="90000"/>
              </a:lnSpc>
            </a:pPr>
            <a:r>
              <a:rPr lang="en-US" sz="1600" smtClean="0"/>
              <a:t>California State University Long Beach</a:t>
            </a:r>
          </a:p>
        </p:txBody>
      </p:sp>
      <p:pic>
        <p:nvPicPr>
          <p:cNvPr id="1026" name="Picture 2"/>
          <p:cNvPicPr>
            <a:picLocks noChangeAspect="1" noChangeArrowheads="1"/>
          </p:cNvPicPr>
          <p:nvPr/>
        </p:nvPicPr>
        <p:blipFill>
          <a:blip r:embed="rId2"/>
          <a:srcRect/>
          <a:stretch>
            <a:fillRect/>
          </a:stretch>
        </p:blipFill>
        <p:spPr bwMode="auto">
          <a:xfrm>
            <a:off x="7620000" y="4800600"/>
            <a:ext cx="685800" cy="650875"/>
          </a:xfrm>
          <a:prstGeom prst="rect">
            <a:avLst/>
          </a:prstGeom>
          <a:ln w="38100" cap="sq">
            <a:solidFill>
              <a:srgbClr val="FF9900"/>
            </a:solidFill>
            <a:prstDash val="solid"/>
            <a:miter lim="800000"/>
          </a:ln>
          <a:effectLst>
            <a:outerShdw blurRad="50800" dist="38100" dir="2700000" algn="tl" rotWithShape="0">
              <a:srgbClr val="000000">
                <a:alpha val="43000"/>
              </a:srgbClr>
            </a:outerShdw>
          </a:effectLst>
        </p:spPr>
      </p:pic>
      <p:pic>
        <p:nvPicPr>
          <p:cNvPr id="1027" name="Picture 3"/>
          <p:cNvPicPr>
            <a:picLocks noChangeAspect="1" noChangeArrowheads="1"/>
          </p:cNvPicPr>
          <p:nvPr/>
        </p:nvPicPr>
        <p:blipFill>
          <a:blip r:embed="rId3"/>
          <a:srcRect/>
          <a:stretch>
            <a:fillRect/>
          </a:stretch>
        </p:blipFill>
        <p:spPr bwMode="auto">
          <a:xfrm>
            <a:off x="7010400" y="5715000"/>
            <a:ext cx="1905000" cy="841375"/>
          </a:xfrm>
          <a:prstGeom prst="rect">
            <a:avLst/>
          </a:prstGeom>
          <a:noFill/>
          <a:ln w="38100" cap="sq">
            <a:solidFill>
              <a:srgbClr val="0070C0"/>
            </a:solidFill>
            <a:miter lim="800000"/>
            <a:headEnd/>
            <a:tailEnd/>
          </a:ln>
          <a:effectLst>
            <a:outerShdw dist="38100" dir="2700000" algn="tl" rotWithShape="0">
              <a:srgbClr val="000000">
                <a:alpha val="42999"/>
              </a:srgbClr>
            </a:outerShdw>
          </a:effectLst>
        </p:spPr>
      </p:pic>
      <p:pic>
        <p:nvPicPr>
          <p:cNvPr id="14341" name="Picture 6" descr="0008"/>
          <p:cNvPicPr>
            <a:picLocks noChangeAspect="1" noChangeArrowheads="1"/>
          </p:cNvPicPr>
          <p:nvPr/>
        </p:nvPicPr>
        <p:blipFill>
          <a:blip r:embed="rId4"/>
          <a:srcRect/>
          <a:stretch>
            <a:fillRect/>
          </a:stretch>
        </p:blipFill>
        <p:spPr bwMode="auto">
          <a:xfrm>
            <a:off x="533400" y="2438400"/>
            <a:ext cx="2362200" cy="1579563"/>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p:txBody>
          <a:bodyPr/>
          <a:lstStyle/>
          <a:p>
            <a:pPr eaLnBrk="1" hangingPunct="1"/>
            <a:r>
              <a:rPr lang="en-US" sz="4000" b="1" smtClean="0"/>
              <a:t>Circuit Diagram &amp; Circuit Board</a:t>
            </a:r>
          </a:p>
        </p:txBody>
      </p:sp>
      <p:pic>
        <p:nvPicPr>
          <p:cNvPr id="23554" name="Picture 4"/>
          <p:cNvPicPr>
            <a:picLocks noChangeAspect="1" noChangeArrowheads="1"/>
          </p:cNvPicPr>
          <p:nvPr/>
        </p:nvPicPr>
        <p:blipFill>
          <a:blip r:embed="rId2"/>
          <a:srcRect l="25400" t="29797" r="15242" b="14075"/>
          <a:stretch>
            <a:fillRect/>
          </a:stretch>
        </p:blipFill>
        <p:spPr bwMode="auto">
          <a:xfrm>
            <a:off x="228600" y="1371600"/>
            <a:ext cx="4876800" cy="2905125"/>
          </a:xfrm>
          <a:prstGeom prst="rect">
            <a:avLst/>
          </a:prstGeom>
          <a:noFill/>
          <a:ln w="9525">
            <a:noFill/>
            <a:miter lim="800000"/>
            <a:headEnd/>
            <a:tailEnd/>
          </a:ln>
        </p:spPr>
      </p:pic>
      <p:pic>
        <p:nvPicPr>
          <p:cNvPr id="23555" name="Picture 2"/>
          <p:cNvPicPr>
            <a:picLocks noGrp="1" noChangeAspect="1" noChangeArrowheads="1"/>
          </p:cNvPicPr>
          <p:nvPr>
            <p:ph type="body" idx="1"/>
          </p:nvPr>
        </p:nvPicPr>
        <p:blipFill>
          <a:blip r:embed="rId3"/>
          <a:srcRect l="30212" t="29797" r="26740" b="15070"/>
          <a:stretch>
            <a:fillRect/>
          </a:stretch>
        </p:blipFill>
        <p:spPr>
          <a:xfrm>
            <a:off x="4648200" y="4030663"/>
            <a:ext cx="3892550" cy="2095500"/>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pPr eaLnBrk="1" hangingPunct="1"/>
            <a:r>
              <a:rPr lang="en-US" b="1" smtClean="0"/>
              <a:t>Conclusions</a:t>
            </a:r>
            <a:r>
              <a:rPr lang="en-US" smtClean="0"/>
              <a:t> </a:t>
            </a:r>
            <a:r>
              <a:rPr lang="en-US" b="1" smtClean="0"/>
              <a:t>&amp;</a:t>
            </a:r>
            <a:r>
              <a:rPr lang="en-US" smtClean="0"/>
              <a:t> </a:t>
            </a:r>
            <a:r>
              <a:rPr lang="en-US" b="1" smtClean="0"/>
              <a:t>Future Work</a:t>
            </a:r>
            <a:r>
              <a:rPr lang="en-US" smtClean="0"/>
              <a:t> </a:t>
            </a:r>
          </a:p>
        </p:txBody>
      </p:sp>
      <p:sp>
        <p:nvSpPr>
          <p:cNvPr id="24578" name="Rectangle 3"/>
          <p:cNvSpPr>
            <a:spLocks noGrp="1" noChangeArrowheads="1"/>
          </p:cNvSpPr>
          <p:nvPr>
            <p:ph type="body" idx="1"/>
          </p:nvPr>
        </p:nvSpPr>
        <p:spPr/>
        <p:txBody>
          <a:bodyPr/>
          <a:lstStyle/>
          <a:p>
            <a:pPr eaLnBrk="1" hangingPunct="1"/>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endParaRPr lang="en-US" smtClean="0"/>
          </a:p>
        </p:txBody>
      </p:sp>
      <p:sp>
        <p:nvSpPr>
          <p:cNvPr id="25602" name="Rectangle 3"/>
          <p:cNvSpPr>
            <a:spLocks noGrp="1" noChangeArrowheads="1"/>
          </p:cNvSpPr>
          <p:nvPr>
            <p:ph type="body" idx="1"/>
          </p:nvPr>
        </p:nvSpPr>
        <p:spPr/>
        <p:txBody>
          <a:bodyPr/>
          <a:lstStyle/>
          <a:p>
            <a:pPr eaLnBrk="1" hangingPunct="1"/>
            <a:endParaRPr lang="en-US"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p:txBody>
          <a:bodyPr/>
          <a:lstStyle/>
          <a:p>
            <a:pPr eaLnBrk="1" hangingPunct="1"/>
            <a:r>
              <a:rPr lang="en-US" b="1" smtClean="0"/>
              <a:t>Acknowledgments</a:t>
            </a:r>
          </a:p>
        </p:txBody>
      </p:sp>
      <p:sp>
        <p:nvSpPr>
          <p:cNvPr id="26626" name="Rectangle 3"/>
          <p:cNvSpPr>
            <a:spLocks noGrp="1" noChangeArrowheads="1"/>
          </p:cNvSpPr>
          <p:nvPr>
            <p:ph type="body" idx="1"/>
          </p:nvPr>
        </p:nvSpPr>
        <p:spPr/>
        <p:txBody>
          <a:bodyPr/>
          <a:lstStyle/>
          <a:p>
            <a:pPr eaLnBrk="1" hangingPunct="1"/>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title"/>
          </p:nvPr>
        </p:nvSpPr>
        <p:spPr/>
        <p:txBody>
          <a:bodyPr/>
          <a:lstStyle/>
          <a:p>
            <a:pPr eaLnBrk="1" hangingPunct="1"/>
            <a:r>
              <a:rPr lang="en-US" b="1" smtClean="0"/>
              <a:t>Agenda</a:t>
            </a:r>
            <a:endParaRPr lang="en-US" smtClean="0"/>
          </a:p>
        </p:txBody>
      </p:sp>
      <p:sp>
        <p:nvSpPr>
          <p:cNvPr id="15362" name="Rectangle 3"/>
          <p:cNvSpPr>
            <a:spLocks noGrp="1" noChangeArrowheads="1"/>
          </p:cNvSpPr>
          <p:nvPr>
            <p:ph type="body" idx="1"/>
          </p:nvPr>
        </p:nvSpPr>
        <p:spPr/>
        <p:txBody>
          <a:bodyPr/>
          <a:lstStyle/>
          <a:p>
            <a:pPr eaLnBrk="1" hangingPunct="1"/>
            <a:r>
              <a:rPr lang="en-US" smtClean="0"/>
              <a:t>ESRA &amp; IREC</a:t>
            </a:r>
          </a:p>
          <a:p>
            <a:pPr eaLnBrk="1" hangingPunct="1"/>
            <a:r>
              <a:rPr lang="en-US" smtClean="0"/>
              <a:t>Requirements</a:t>
            </a:r>
          </a:p>
          <a:p>
            <a:pPr eaLnBrk="1" hangingPunct="1"/>
            <a:r>
              <a:rPr lang="en-US" smtClean="0"/>
              <a:t>General Mechanical Arrangement</a:t>
            </a:r>
          </a:p>
          <a:p>
            <a:pPr eaLnBrk="1" hangingPunct="1"/>
            <a:r>
              <a:rPr lang="en-US" smtClean="0"/>
              <a:t>Angular Adjustments</a:t>
            </a:r>
          </a:p>
          <a:p>
            <a:pPr eaLnBrk="1" hangingPunct="1"/>
            <a:r>
              <a:rPr lang="en-US" smtClean="0"/>
              <a:t>Electrical Subsystem</a:t>
            </a:r>
          </a:p>
          <a:p>
            <a:pPr eaLnBrk="1" hangingPunct="1"/>
            <a:r>
              <a:rPr lang="en-US" smtClean="0"/>
              <a:t>Summary &amp; Recommendations</a:t>
            </a:r>
          </a:p>
          <a:p>
            <a:pPr eaLnBrk="1" hangingPunct="1"/>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a:xfrm>
            <a:off x="228600" y="228600"/>
            <a:ext cx="8610600" cy="1143000"/>
          </a:xfrm>
        </p:spPr>
        <p:txBody>
          <a:bodyPr/>
          <a:lstStyle/>
          <a:p>
            <a:pPr eaLnBrk="1" hangingPunct="1"/>
            <a:r>
              <a:rPr lang="en-US" sz="3200" smtClean="0"/>
              <a:t>Experimental Sounding Rocket Association’s</a:t>
            </a:r>
            <a:r>
              <a:rPr lang="en-US" sz="2000" smtClean="0"/>
              <a:t/>
            </a:r>
            <a:br>
              <a:rPr lang="en-US" sz="2000" smtClean="0"/>
            </a:br>
            <a:r>
              <a:rPr lang="en-US" sz="2000" smtClean="0"/>
              <a:t/>
            </a:r>
            <a:br>
              <a:rPr lang="en-US" sz="2000" smtClean="0"/>
            </a:br>
            <a:r>
              <a:rPr lang="en-US" sz="2000" smtClean="0"/>
              <a:t>Intercollegiate Rocket Engineering Competition</a:t>
            </a:r>
          </a:p>
        </p:txBody>
      </p:sp>
      <p:sp>
        <p:nvSpPr>
          <p:cNvPr id="16386" name="Content Placeholder 2"/>
          <p:cNvSpPr>
            <a:spLocks noGrp="1"/>
          </p:cNvSpPr>
          <p:nvPr>
            <p:ph idx="1"/>
          </p:nvPr>
        </p:nvSpPr>
        <p:spPr/>
        <p:txBody>
          <a:bodyPr/>
          <a:lstStyle/>
          <a:p>
            <a:pPr eaLnBrk="1" hangingPunct="1"/>
            <a:r>
              <a:rPr lang="en-US" sz="2000" smtClean="0"/>
              <a:t>How closely their rocket approaches its target apogee.  The competition has two classes, Basic (target apogee is 10,000 ft) and Advanced (target apogee is 25, 000 ft).  Apogee is determined by a recording altimeter.  A payload weighing at least 10 lbs must be flown.</a:t>
            </a:r>
          </a:p>
          <a:p>
            <a:pPr eaLnBrk="1" hangingPunct="1"/>
            <a:r>
              <a:rPr lang="en-US" sz="2000" smtClean="0"/>
              <a:t>Whether or not their rocket was recovered intact and returned to the launch site within 2 hours of launch. Recovery is by student teams on foot searching the high desert environment near Green River, UT, in the summer.  Walky-talkies and water are very important.</a:t>
            </a:r>
          </a:p>
          <a:p>
            <a:pPr eaLnBrk="1" hangingPunct="1"/>
            <a:r>
              <a:rPr lang="en-US" sz="2000" smtClean="0"/>
              <a:t>The quality of the data returned by the payload.</a:t>
            </a:r>
          </a:p>
          <a:p>
            <a:pPr eaLnBrk="1" hangingPunct="1"/>
            <a:r>
              <a:rPr lang="en-US" sz="2000" smtClean="0"/>
              <a:t>A Safety Report must be prepared, and its quality judged.</a:t>
            </a:r>
          </a:p>
          <a:p>
            <a:pPr eaLnBrk="1" hangingPunct="1"/>
            <a:r>
              <a:rPr lang="en-US" sz="2000" smtClean="0"/>
              <a:t>An Engineering Summary Report describing the rocket and its payload must be prepared, and its quality judged.</a:t>
            </a:r>
          </a:p>
          <a:p>
            <a:pPr eaLnBrk="1" hangingPunct="1"/>
            <a:r>
              <a:rPr lang="en-US" sz="2000" smtClean="0"/>
              <a:t>Written procedures must used to prepare and launch the rocket, and their quality will be judged.</a:t>
            </a:r>
          </a:p>
          <a:p>
            <a:pPr eaLnBrk="1" hangingPunct="1"/>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ChangeArrowheads="1"/>
          </p:cNvSpPr>
          <p:nvPr>
            <p:ph type="title"/>
          </p:nvPr>
        </p:nvSpPr>
        <p:spPr/>
        <p:txBody>
          <a:bodyPr/>
          <a:lstStyle/>
          <a:p>
            <a:pPr eaLnBrk="1" hangingPunct="1"/>
            <a:r>
              <a:rPr lang="en-US" sz="3200" b="1" smtClean="0"/>
              <a:t>Mechanical Subsystem Functional Requirements</a:t>
            </a:r>
            <a:r>
              <a:rPr lang="en-US" smtClean="0"/>
              <a:t/>
            </a:r>
            <a:br>
              <a:rPr lang="en-US" smtClean="0"/>
            </a:br>
            <a:endParaRPr lang="en-US" smtClean="0"/>
          </a:p>
        </p:txBody>
      </p:sp>
      <p:sp>
        <p:nvSpPr>
          <p:cNvPr id="17410" name="Rectangle 3"/>
          <p:cNvSpPr>
            <a:spLocks noGrp="1" noChangeArrowheads="1"/>
          </p:cNvSpPr>
          <p:nvPr>
            <p:ph type="body" idx="1"/>
          </p:nvPr>
        </p:nvSpPr>
        <p:spPr/>
        <p:txBody>
          <a:bodyPr/>
          <a:lstStyle/>
          <a:p>
            <a:pPr eaLnBrk="1" hangingPunct="1"/>
            <a:r>
              <a:rPr lang="en-US" sz="2000" smtClean="0"/>
              <a:t>Transportable using “U-Haul” trailer or similar size and shape</a:t>
            </a:r>
          </a:p>
          <a:p>
            <a:pPr eaLnBrk="1" hangingPunct="1"/>
            <a:r>
              <a:rPr lang="en-US" sz="2000" smtClean="0"/>
              <a:t>Ability to assemble and erect at the launch site using only manual labor &amp; hand tools within a reasonable time frame.</a:t>
            </a:r>
          </a:p>
          <a:p>
            <a:pPr eaLnBrk="1" hangingPunct="1"/>
            <a:r>
              <a:rPr lang="en-US" sz="2000" smtClean="0"/>
              <a:t>Ability to rotate about both Azimuth &amp; Elevation axes independently</a:t>
            </a:r>
          </a:p>
          <a:p>
            <a:pPr eaLnBrk="1" hangingPunct="1"/>
            <a:r>
              <a:rPr lang="en-US" sz="2000" smtClean="0"/>
              <a:t>Ability to level launcher platform to align Azimuth axis to the local vertical</a:t>
            </a:r>
          </a:p>
          <a:p>
            <a:pPr eaLnBrk="1" hangingPunct="1"/>
            <a:r>
              <a:rPr lang="en-US" sz="2000" smtClean="0"/>
              <a:t>Have a zero tip off rail-lug combination</a:t>
            </a:r>
          </a:p>
          <a:p>
            <a:pPr eaLnBrk="1" hangingPunct="1"/>
            <a:r>
              <a:rPr lang="en-US" sz="2000" smtClean="0"/>
              <a:t>Ability to replace the blast plate as needed</a:t>
            </a:r>
          </a:p>
          <a:p>
            <a:pPr eaLnBrk="1" hangingPunct="1"/>
            <a:r>
              <a:rPr lang="en-US" sz="2000" smtClean="0"/>
              <a:t>Provide support to the electrical subsystem</a:t>
            </a:r>
          </a:p>
          <a:p>
            <a:pPr eaLnBrk="1" hangingPunct="1"/>
            <a:r>
              <a:rPr lang="en-US" sz="2000" smtClean="0"/>
              <a:t>Ability to tilt the rail down to load the rocket without tipping over the launcher</a:t>
            </a:r>
          </a:p>
          <a:p>
            <a:pPr eaLnBrk="1" hangingPunct="1"/>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p:txBody>
          <a:bodyPr/>
          <a:lstStyle/>
          <a:p>
            <a:pPr eaLnBrk="1" hangingPunct="1"/>
            <a:r>
              <a:rPr lang="en-US" sz="3200" b="1" smtClean="0"/>
              <a:t>Mechanical Subsystem Performance Requirements</a:t>
            </a:r>
            <a:r>
              <a:rPr lang="en-US" smtClean="0"/>
              <a:t/>
            </a:r>
            <a:br>
              <a:rPr lang="en-US" smtClean="0"/>
            </a:br>
            <a:endParaRPr lang="en-US" smtClean="0"/>
          </a:p>
        </p:txBody>
      </p:sp>
      <p:sp>
        <p:nvSpPr>
          <p:cNvPr id="18434" name="Rectangle 3"/>
          <p:cNvSpPr>
            <a:spLocks noGrp="1" noChangeArrowheads="1"/>
          </p:cNvSpPr>
          <p:nvPr>
            <p:ph type="body" idx="1"/>
          </p:nvPr>
        </p:nvSpPr>
        <p:spPr/>
        <p:txBody>
          <a:bodyPr/>
          <a:lstStyle/>
          <a:p>
            <a:pPr eaLnBrk="1" hangingPunct="1"/>
            <a:r>
              <a:rPr lang="en-US" sz="2000" smtClean="0"/>
              <a:t>Elevation angle range: – 5 degrees to + 95 degrees</a:t>
            </a:r>
          </a:p>
          <a:p>
            <a:pPr eaLnBrk="1" hangingPunct="1"/>
            <a:r>
              <a:rPr lang="en-US" sz="2000" smtClean="0"/>
              <a:t>Azimuth angle range:  0 degree to 360 degrees</a:t>
            </a:r>
          </a:p>
          <a:p>
            <a:pPr eaLnBrk="1" hangingPunct="1"/>
            <a:r>
              <a:rPr lang="en-US" sz="2000" smtClean="0"/>
              <a:t>Ability to control both Elevation &amp; Azimuth Angles: ± 0.5 degree</a:t>
            </a:r>
          </a:p>
          <a:p>
            <a:pPr eaLnBrk="1" hangingPunct="1"/>
            <a:r>
              <a:rPr lang="en-US" sz="2000" smtClean="0"/>
              <a:t>Maximum launcher length while holding maximum bending deflection of the rail: 0.05 degree at a Quadrant Elevation of 80</a:t>
            </a:r>
            <a:r>
              <a:rPr lang="en-US" sz="2000" baseline="30000" smtClean="0"/>
              <a:t>o</a:t>
            </a:r>
            <a:endParaRPr lang="en-US" sz="2000" smtClean="0"/>
          </a:p>
          <a:p>
            <a:pPr eaLnBrk="1" hangingPunct="1"/>
            <a:r>
              <a:rPr lang="en-US" sz="2000" smtClean="0"/>
              <a:t>Max rocket weight: 150 lbs (carried by launch lugs)</a:t>
            </a:r>
          </a:p>
          <a:p>
            <a:pPr eaLnBrk="1" hangingPunct="1"/>
            <a:r>
              <a:rPr lang="en-US" sz="2000" smtClean="0"/>
              <a:t>Structural Margin of Safety: 3</a:t>
            </a:r>
          </a:p>
          <a:p>
            <a:pPr eaLnBrk="1" hangingPunct="1"/>
            <a:endParaRPr lang="en-US" sz="20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pPr eaLnBrk="1" hangingPunct="1"/>
            <a:r>
              <a:rPr lang="en-US" sz="3200" b="1" smtClean="0"/>
              <a:t>Environmental &amp; Electrical Requirements</a:t>
            </a:r>
            <a:r>
              <a:rPr lang="en-US" smtClean="0"/>
              <a:t/>
            </a:r>
            <a:br>
              <a:rPr lang="en-US" smtClean="0"/>
            </a:br>
            <a:endParaRPr lang="en-US" smtClean="0"/>
          </a:p>
        </p:txBody>
      </p:sp>
      <p:sp>
        <p:nvSpPr>
          <p:cNvPr id="19458" name="Content Placeholder 2"/>
          <p:cNvSpPr>
            <a:spLocks noGrp="1"/>
          </p:cNvSpPr>
          <p:nvPr>
            <p:ph idx="1"/>
          </p:nvPr>
        </p:nvSpPr>
        <p:spPr/>
        <p:txBody>
          <a:bodyPr/>
          <a:lstStyle/>
          <a:p>
            <a:pPr eaLnBrk="1" hangingPunct="1"/>
            <a:r>
              <a:rPr lang="en-US" sz="2000" b="1" smtClean="0"/>
              <a:t>Environmental Requirements</a:t>
            </a:r>
          </a:p>
          <a:p>
            <a:pPr lvl="1" eaLnBrk="1" hangingPunct="1"/>
            <a:r>
              <a:rPr lang="en-US" sz="2000" smtClean="0"/>
              <a:t>Dry Sandy Soil California Bearing Ratio (CBR) &gt; 6</a:t>
            </a:r>
          </a:p>
          <a:p>
            <a:pPr lvl="1" eaLnBrk="1" hangingPunct="1"/>
            <a:r>
              <a:rPr lang="en-US" sz="2000" smtClean="0"/>
              <a:t>Maximum ground slope: 5 degrees</a:t>
            </a:r>
          </a:p>
          <a:p>
            <a:pPr lvl="1" eaLnBrk="1" hangingPunct="1"/>
            <a:r>
              <a:rPr lang="en-US" sz="2000" smtClean="0"/>
              <a:t>Corrosion resistant coatings in marine environments</a:t>
            </a:r>
          </a:p>
          <a:p>
            <a:pPr eaLnBrk="1" hangingPunct="1"/>
            <a:r>
              <a:rPr lang="en-US" sz="2000" b="1" smtClean="0"/>
              <a:t>Electrical Subsystem Requirements</a:t>
            </a:r>
            <a:endParaRPr lang="en-US" sz="2000" smtClean="0"/>
          </a:p>
          <a:p>
            <a:pPr lvl="1" eaLnBrk="1" hangingPunct="1"/>
            <a:r>
              <a:rPr lang="en-US" sz="2000" smtClean="0"/>
              <a:t>Length of wire run from launcher to control box: 500 feet</a:t>
            </a:r>
          </a:p>
          <a:p>
            <a:pPr lvl="1" eaLnBrk="1" hangingPunct="1"/>
            <a:r>
              <a:rPr lang="en-US" sz="2000" smtClean="0"/>
              <a:t>Battery powered</a:t>
            </a:r>
          </a:p>
          <a:p>
            <a:pPr lvl="1" eaLnBrk="1" hangingPunct="1"/>
            <a:r>
              <a:rPr lang="en-US" sz="2000" smtClean="0"/>
              <a:t>Use a key operated switch to check continuity and battery voltages without arming the firing circuit.</a:t>
            </a:r>
          </a:p>
          <a:p>
            <a:pPr lvl="1" eaLnBrk="1" hangingPunct="1"/>
            <a:r>
              <a:rPr lang="en-US" sz="2000" smtClean="0"/>
              <a:t>Use a flip up switch to arm the ignition circuit</a:t>
            </a:r>
          </a:p>
          <a:p>
            <a:pPr lvl="1" eaLnBrk="1" hangingPunct="1"/>
            <a:r>
              <a:rPr lang="en-US" sz="2000" smtClean="0"/>
              <a:t>Use a button to launch the rocket</a:t>
            </a:r>
          </a:p>
          <a:p>
            <a:pPr lvl="1" eaLnBrk="1" hangingPunct="1"/>
            <a:r>
              <a:rPr lang="en-US" sz="2000" smtClean="0"/>
              <a:t>Provide audio warning devices</a:t>
            </a:r>
          </a:p>
          <a:p>
            <a:pPr eaLnBrk="1" hangingPunct="1"/>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p:txBody>
          <a:bodyPr/>
          <a:lstStyle/>
          <a:p>
            <a:pPr eaLnBrk="1" hangingPunct="1"/>
            <a:r>
              <a:rPr lang="en-US" b="1" smtClean="0"/>
              <a:t>Mechanical Design</a:t>
            </a:r>
            <a:r>
              <a:rPr lang="en-US" smtClean="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p:txBody>
          <a:bodyPr/>
          <a:lstStyle/>
          <a:p>
            <a:pPr eaLnBrk="1" hangingPunct="1"/>
            <a:endParaRPr lang="en-US" smtClean="0"/>
          </a:p>
        </p:txBody>
      </p:sp>
      <p:sp>
        <p:nvSpPr>
          <p:cNvPr id="21506" name="Rectangle 3"/>
          <p:cNvSpPr>
            <a:spLocks noGrp="1" noChangeArrowheads="1"/>
          </p:cNvSpPr>
          <p:nvPr>
            <p:ph type="body" idx="1"/>
          </p:nvPr>
        </p:nvSpPr>
        <p:spPr/>
        <p:txBody>
          <a:bodyPr/>
          <a:lstStyle/>
          <a:p>
            <a:pPr eaLnBrk="1" hangingPunct="1"/>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p:txBody>
          <a:bodyPr/>
          <a:lstStyle/>
          <a:p>
            <a:pPr eaLnBrk="1" hangingPunct="1"/>
            <a:r>
              <a:rPr lang="en-US" smtClean="0"/>
              <a:t> </a:t>
            </a:r>
            <a:r>
              <a:rPr lang="en-US" b="1" smtClean="0"/>
              <a:t>Electrical Design</a:t>
            </a:r>
            <a:r>
              <a:rPr lang="en-US" smtClean="0"/>
              <a:t> </a:t>
            </a:r>
          </a:p>
        </p:txBody>
      </p:sp>
      <p:sp>
        <p:nvSpPr>
          <p:cNvPr id="22530" name="Rectangle 3"/>
          <p:cNvSpPr>
            <a:spLocks noGrp="1" noChangeArrowheads="1"/>
          </p:cNvSpPr>
          <p:nvPr>
            <p:ph type="body" idx="1"/>
          </p:nvPr>
        </p:nvSpPr>
        <p:spPr/>
        <p:txBody>
          <a:bodyPr/>
          <a:lstStyle/>
          <a:p>
            <a:pPr eaLnBrk="1" hangingPunct="1"/>
            <a:r>
              <a:rPr lang="en-US" sz="2000" b="1" smtClean="0"/>
              <a:t>Battery Operated</a:t>
            </a:r>
          </a:p>
          <a:p>
            <a:pPr eaLnBrk="1" hangingPunct="1"/>
            <a:r>
              <a:rPr lang="en-US" sz="2000" b="1" smtClean="0"/>
              <a:t>Readily Transportable</a:t>
            </a:r>
          </a:p>
          <a:p>
            <a:pPr lvl="1" eaLnBrk="1" hangingPunct="1"/>
            <a:r>
              <a:rPr lang="en-US" sz="2000" smtClean="0"/>
              <a:t>Features ports for quick and reliable connections between the boxes and the rocket</a:t>
            </a:r>
          </a:p>
          <a:p>
            <a:pPr eaLnBrk="1" hangingPunct="1"/>
            <a:r>
              <a:rPr lang="en-US" sz="2000" b="1" smtClean="0"/>
              <a:t>Allows launches 500ft away from rocket</a:t>
            </a:r>
          </a:p>
          <a:p>
            <a:pPr eaLnBrk="1" hangingPunct="1"/>
            <a:r>
              <a:rPr lang="en-US" sz="2000" b="1" smtClean="0"/>
              <a:t>Safe	</a:t>
            </a:r>
          </a:p>
          <a:p>
            <a:pPr lvl="1" eaLnBrk="1" hangingPunct="1"/>
            <a:r>
              <a:rPr lang="en-US" sz="2000" smtClean="0"/>
              <a:t>Key operated switch </a:t>
            </a:r>
          </a:p>
          <a:p>
            <a:pPr lvl="1" eaLnBrk="1" hangingPunct="1"/>
            <a:r>
              <a:rPr lang="en-US" sz="2000" smtClean="0"/>
              <a:t>Safety switch 50ft away from rocket to lock out launch system for anyone near the rocket</a:t>
            </a:r>
          </a:p>
          <a:p>
            <a:pPr lvl="1" eaLnBrk="1" hangingPunct="1"/>
            <a:r>
              <a:rPr lang="en-US" sz="2000" smtClean="0"/>
              <a:t>Horn sounded at rocket when armed</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480</Words>
  <Application>Microsoft Office PowerPoint</Application>
  <PresentationFormat>On-screen Show (4:3)</PresentationFormat>
  <Paragraphs>62</Paragraphs>
  <Slides>13</Slides>
  <Notes>0</Notes>
  <HiddenSlides>0</HiddenSlides>
  <MMClips>0</MMClips>
  <ScaleCrop>false</ScaleCrop>
  <HeadingPairs>
    <vt:vector size="6" baseType="variant">
      <vt:variant>
        <vt:lpstr>Fonts Used</vt:lpstr>
      </vt:variant>
      <vt:variant>
        <vt:i4>2</vt:i4>
      </vt:variant>
      <vt:variant>
        <vt:lpstr>Design Template</vt:lpstr>
      </vt:variant>
      <vt:variant>
        <vt:i4>1</vt:i4>
      </vt:variant>
      <vt:variant>
        <vt:lpstr>Slide Titles</vt:lpstr>
      </vt:variant>
      <vt:variant>
        <vt:i4>13</vt:i4>
      </vt:variant>
    </vt:vector>
  </HeadingPairs>
  <TitlesOfParts>
    <vt:vector size="16" baseType="lpstr">
      <vt:lpstr>Arial</vt:lpstr>
      <vt:lpstr>Calibri</vt:lpstr>
      <vt:lpstr>Default Design</vt:lpstr>
      <vt:lpstr>A New Launcher for University Sounding Rockets </vt:lpstr>
      <vt:lpstr>Agenda</vt:lpstr>
      <vt:lpstr>Experimental Sounding Rocket Association’s  Intercollegiate Rocket Engineering Competition</vt:lpstr>
      <vt:lpstr>Mechanical Subsystem Functional Requirements </vt:lpstr>
      <vt:lpstr>Mechanical Subsystem Performance Requirements </vt:lpstr>
      <vt:lpstr>Environmental &amp; Electrical Requirements </vt:lpstr>
      <vt:lpstr>Mechanical Design </vt:lpstr>
      <vt:lpstr>Slide 8</vt:lpstr>
      <vt:lpstr> Electrical Design </vt:lpstr>
      <vt:lpstr>Circuit Diagram &amp; Circuit Board</vt:lpstr>
      <vt:lpstr>Conclusions &amp; Future Work </vt:lpstr>
      <vt:lpstr>Slide 12</vt:lpstr>
      <vt:lpstr>Acknowledgments</vt:lpstr>
    </vt:vector>
  </TitlesOfParts>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New Launcher for University Sounding Rockets</dc:title>
  <dc:creator>Owner</dc:creator>
  <cp:lastModifiedBy>Owner</cp:lastModifiedBy>
  <cp:revision>7</cp:revision>
  <dcterms:created xsi:type="dcterms:W3CDTF">2011-03-17T18:36:52Z</dcterms:created>
  <dcterms:modified xsi:type="dcterms:W3CDTF">2011-03-20T18:20:44Z</dcterms:modified>
</cp:coreProperties>
</file>